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3"/>
  </p:notesMasterIdLst>
  <p:sldIdLst>
    <p:sldId id="256" r:id="rId2"/>
  </p:sldIdLst>
  <p:sldSz cx="32918400" cy="43891200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4386"/>
    <p:restoredTop sz="94681"/>
  </p:normalViewPr>
  <p:slideViewPr>
    <p:cSldViewPr snapToGrid="0" snapToObjects="1">
      <p:cViewPr>
        <p:scale>
          <a:sx n="34" d="100"/>
          <a:sy n="34" d="100"/>
        </p:scale>
        <p:origin x="4200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36101C-3F6A-1F43-BB5E-8BA77D2536D3}" type="datetimeFigureOut">
              <a:rPr lang="en-CN" smtClean="0"/>
              <a:t>2021/10/4</a:t>
            </a:fld>
            <a:endParaRPr lang="en-C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703638" y="857250"/>
            <a:ext cx="1736725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2366B6-2840-644D-B7FE-FB091DF744F5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8741988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68880" y="7183123"/>
            <a:ext cx="27980640" cy="15280640"/>
          </a:xfrm>
        </p:spPr>
        <p:txBody>
          <a:bodyPr anchor="b"/>
          <a:lstStyle>
            <a:lvl1pPr algn="ctr">
              <a:defRPr sz="21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114800" y="23053043"/>
            <a:ext cx="24688800" cy="10596877"/>
          </a:xfrm>
        </p:spPr>
        <p:txBody>
          <a:bodyPr/>
          <a:lstStyle>
            <a:lvl1pPr marL="0" indent="0" algn="ctr">
              <a:buNone/>
              <a:defRPr sz="8640"/>
            </a:lvl1pPr>
            <a:lvl2pPr marL="1645920" indent="0" algn="ctr">
              <a:buNone/>
              <a:defRPr sz="7200"/>
            </a:lvl2pPr>
            <a:lvl3pPr marL="3291840" indent="0" algn="ctr">
              <a:buNone/>
              <a:defRPr sz="6480"/>
            </a:lvl3pPr>
            <a:lvl4pPr marL="4937760" indent="0" algn="ctr">
              <a:buNone/>
              <a:defRPr sz="5760"/>
            </a:lvl4pPr>
            <a:lvl5pPr marL="6583680" indent="0" algn="ctr">
              <a:buNone/>
              <a:defRPr sz="5760"/>
            </a:lvl5pPr>
            <a:lvl6pPr marL="8229600" indent="0" algn="ctr">
              <a:buNone/>
              <a:defRPr sz="5760"/>
            </a:lvl6pPr>
            <a:lvl7pPr marL="9875520" indent="0" algn="ctr">
              <a:buNone/>
              <a:defRPr sz="5760"/>
            </a:lvl7pPr>
            <a:lvl8pPr marL="11521440" indent="0" algn="ctr">
              <a:buNone/>
              <a:defRPr sz="5760"/>
            </a:lvl8pPr>
            <a:lvl9pPr marL="13167360" indent="0" algn="ctr">
              <a:buNone/>
              <a:defRPr sz="576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E3701-3913-2248-B012-3EEC668E809F}" type="datetimeFigureOut">
              <a:rPr lang="en-US" smtClean="0"/>
              <a:t>10/4/21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B0A2CA-7247-894D-98EA-8443256AA3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7548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E3701-3913-2248-B012-3EEC668E809F}" type="datetimeFigureOut">
              <a:rPr lang="en-US" smtClean="0"/>
              <a:t>10/4/21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B0A2CA-7247-894D-98EA-8443256AA3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5793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3557232" y="2336800"/>
            <a:ext cx="7098030" cy="371957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63142" y="2336800"/>
            <a:ext cx="20882610" cy="3719576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E3701-3913-2248-B012-3EEC668E809F}" type="datetimeFigureOut">
              <a:rPr lang="en-US" smtClean="0"/>
              <a:t>10/4/21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B0A2CA-7247-894D-98EA-8443256AA3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7569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E3701-3913-2248-B012-3EEC668E809F}" type="datetimeFigureOut">
              <a:rPr lang="en-US" smtClean="0"/>
              <a:t>10/4/21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B0A2CA-7247-894D-98EA-8443256AA3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2799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45997" y="10942333"/>
            <a:ext cx="28392120" cy="18257517"/>
          </a:xfrm>
        </p:spPr>
        <p:txBody>
          <a:bodyPr anchor="b"/>
          <a:lstStyle>
            <a:lvl1pPr>
              <a:defRPr sz="21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45997" y="29372573"/>
            <a:ext cx="28392120" cy="9601197"/>
          </a:xfrm>
        </p:spPr>
        <p:txBody>
          <a:bodyPr/>
          <a:lstStyle>
            <a:lvl1pPr marL="0" indent="0">
              <a:buNone/>
              <a:defRPr sz="8640">
                <a:solidFill>
                  <a:schemeClr val="tx1"/>
                </a:solidFill>
              </a:defRPr>
            </a:lvl1pPr>
            <a:lvl2pPr marL="1645920" indent="0">
              <a:buNone/>
              <a:defRPr sz="7200">
                <a:solidFill>
                  <a:schemeClr val="tx1">
                    <a:tint val="75000"/>
                  </a:schemeClr>
                </a:solidFill>
              </a:defRPr>
            </a:lvl2pPr>
            <a:lvl3pPr marL="3291840" indent="0">
              <a:buNone/>
              <a:defRPr sz="6480">
                <a:solidFill>
                  <a:schemeClr val="tx1">
                    <a:tint val="75000"/>
                  </a:schemeClr>
                </a:solidFill>
              </a:defRPr>
            </a:lvl3pPr>
            <a:lvl4pPr marL="4937760" indent="0">
              <a:buNone/>
              <a:defRPr sz="5760">
                <a:solidFill>
                  <a:schemeClr val="tx1">
                    <a:tint val="75000"/>
                  </a:schemeClr>
                </a:solidFill>
              </a:defRPr>
            </a:lvl4pPr>
            <a:lvl5pPr marL="6583680" indent="0">
              <a:buNone/>
              <a:defRPr sz="5760">
                <a:solidFill>
                  <a:schemeClr val="tx1">
                    <a:tint val="75000"/>
                  </a:schemeClr>
                </a:solidFill>
              </a:defRPr>
            </a:lvl5pPr>
            <a:lvl6pPr marL="8229600" indent="0">
              <a:buNone/>
              <a:defRPr sz="5760">
                <a:solidFill>
                  <a:schemeClr val="tx1">
                    <a:tint val="75000"/>
                  </a:schemeClr>
                </a:solidFill>
              </a:defRPr>
            </a:lvl6pPr>
            <a:lvl7pPr marL="9875520" indent="0">
              <a:buNone/>
              <a:defRPr sz="5760">
                <a:solidFill>
                  <a:schemeClr val="tx1">
                    <a:tint val="75000"/>
                  </a:schemeClr>
                </a:solidFill>
              </a:defRPr>
            </a:lvl7pPr>
            <a:lvl8pPr marL="11521440" indent="0">
              <a:buNone/>
              <a:defRPr sz="5760">
                <a:solidFill>
                  <a:schemeClr val="tx1">
                    <a:tint val="75000"/>
                  </a:schemeClr>
                </a:solidFill>
              </a:defRPr>
            </a:lvl8pPr>
            <a:lvl9pPr marL="13167360" indent="0">
              <a:buNone/>
              <a:defRPr sz="57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E3701-3913-2248-B012-3EEC668E809F}" type="datetimeFigureOut">
              <a:rPr lang="en-US" smtClean="0"/>
              <a:t>10/4/21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B0A2CA-7247-894D-98EA-8443256AA3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7979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63140" y="11684000"/>
            <a:ext cx="13990320" cy="278485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664940" y="11684000"/>
            <a:ext cx="13990320" cy="278485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E3701-3913-2248-B012-3EEC668E809F}" type="datetimeFigureOut">
              <a:rPr lang="en-US" smtClean="0"/>
              <a:t>10/4/21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B0A2CA-7247-894D-98EA-8443256AA3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0856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7428" y="2336810"/>
            <a:ext cx="28392120" cy="848360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67431" y="10759443"/>
            <a:ext cx="13926024" cy="5273037"/>
          </a:xfrm>
        </p:spPr>
        <p:txBody>
          <a:bodyPr anchor="b"/>
          <a:lstStyle>
            <a:lvl1pPr marL="0" indent="0">
              <a:buNone/>
              <a:defRPr sz="8640" b="1"/>
            </a:lvl1pPr>
            <a:lvl2pPr marL="1645920" indent="0">
              <a:buNone/>
              <a:defRPr sz="7200" b="1"/>
            </a:lvl2pPr>
            <a:lvl3pPr marL="3291840" indent="0">
              <a:buNone/>
              <a:defRPr sz="6480" b="1"/>
            </a:lvl3pPr>
            <a:lvl4pPr marL="4937760" indent="0">
              <a:buNone/>
              <a:defRPr sz="5760" b="1"/>
            </a:lvl4pPr>
            <a:lvl5pPr marL="6583680" indent="0">
              <a:buNone/>
              <a:defRPr sz="5760" b="1"/>
            </a:lvl5pPr>
            <a:lvl6pPr marL="8229600" indent="0">
              <a:buNone/>
              <a:defRPr sz="5760" b="1"/>
            </a:lvl6pPr>
            <a:lvl7pPr marL="9875520" indent="0">
              <a:buNone/>
              <a:defRPr sz="5760" b="1"/>
            </a:lvl7pPr>
            <a:lvl8pPr marL="11521440" indent="0">
              <a:buNone/>
              <a:defRPr sz="5760" b="1"/>
            </a:lvl8pPr>
            <a:lvl9pPr marL="13167360" indent="0">
              <a:buNone/>
              <a:defRPr sz="57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67431" y="16032480"/>
            <a:ext cx="13926024" cy="235813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6664942" y="10759443"/>
            <a:ext cx="13994608" cy="5273037"/>
          </a:xfrm>
        </p:spPr>
        <p:txBody>
          <a:bodyPr anchor="b"/>
          <a:lstStyle>
            <a:lvl1pPr marL="0" indent="0">
              <a:buNone/>
              <a:defRPr sz="8640" b="1"/>
            </a:lvl1pPr>
            <a:lvl2pPr marL="1645920" indent="0">
              <a:buNone/>
              <a:defRPr sz="7200" b="1"/>
            </a:lvl2pPr>
            <a:lvl3pPr marL="3291840" indent="0">
              <a:buNone/>
              <a:defRPr sz="6480" b="1"/>
            </a:lvl3pPr>
            <a:lvl4pPr marL="4937760" indent="0">
              <a:buNone/>
              <a:defRPr sz="5760" b="1"/>
            </a:lvl4pPr>
            <a:lvl5pPr marL="6583680" indent="0">
              <a:buNone/>
              <a:defRPr sz="5760" b="1"/>
            </a:lvl5pPr>
            <a:lvl6pPr marL="8229600" indent="0">
              <a:buNone/>
              <a:defRPr sz="5760" b="1"/>
            </a:lvl6pPr>
            <a:lvl7pPr marL="9875520" indent="0">
              <a:buNone/>
              <a:defRPr sz="5760" b="1"/>
            </a:lvl7pPr>
            <a:lvl8pPr marL="11521440" indent="0">
              <a:buNone/>
              <a:defRPr sz="5760" b="1"/>
            </a:lvl8pPr>
            <a:lvl9pPr marL="13167360" indent="0">
              <a:buNone/>
              <a:defRPr sz="57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6664942" y="16032480"/>
            <a:ext cx="13994608" cy="235813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E3701-3913-2248-B012-3EEC668E809F}" type="datetimeFigureOut">
              <a:rPr lang="en-US" smtClean="0"/>
              <a:t>10/4/21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B0A2CA-7247-894D-98EA-8443256AA3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29036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E3701-3913-2248-B012-3EEC668E809F}" type="datetimeFigureOut">
              <a:rPr lang="en-US" smtClean="0"/>
              <a:t>10/4/21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B0A2CA-7247-894D-98EA-8443256AA3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5268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E3701-3913-2248-B012-3EEC668E809F}" type="datetimeFigureOut">
              <a:rPr lang="en-US" smtClean="0"/>
              <a:t>10/4/21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B0A2CA-7247-894D-98EA-8443256AA3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8101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7428" y="2926080"/>
            <a:ext cx="10617041" cy="10241280"/>
          </a:xfrm>
        </p:spPr>
        <p:txBody>
          <a:bodyPr anchor="b"/>
          <a:lstStyle>
            <a:lvl1pPr>
              <a:defRPr sz="115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994608" y="6319530"/>
            <a:ext cx="16664940" cy="31191200"/>
          </a:xfrm>
        </p:spPr>
        <p:txBody>
          <a:bodyPr/>
          <a:lstStyle>
            <a:lvl1pPr>
              <a:defRPr sz="11520"/>
            </a:lvl1pPr>
            <a:lvl2pPr>
              <a:defRPr sz="10080"/>
            </a:lvl2pPr>
            <a:lvl3pPr>
              <a:defRPr sz="8640"/>
            </a:lvl3pPr>
            <a:lvl4pPr>
              <a:defRPr sz="7200"/>
            </a:lvl4pPr>
            <a:lvl5pPr>
              <a:defRPr sz="7200"/>
            </a:lvl5pPr>
            <a:lvl6pPr>
              <a:defRPr sz="7200"/>
            </a:lvl6pPr>
            <a:lvl7pPr>
              <a:defRPr sz="7200"/>
            </a:lvl7pPr>
            <a:lvl8pPr>
              <a:defRPr sz="7200"/>
            </a:lvl8pPr>
            <a:lvl9pPr>
              <a:defRPr sz="7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67428" y="13167360"/>
            <a:ext cx="10617041" cy="24394163"/>
          </a:xfrm>
        </p:spPr>
        <p:txBody>
          <a:bodyPr/>
          <a:lstStyle>
            <a:lvl1pPr marL="0" indent="0">
              <a:buNone/>
              <a:defRPr sz="5760"/>
            </a:lvl1pPr>
            <a:lvl2pPr marL="1645920" indent="0">
              <a:buNone/>
              <a:defRPr sz="5040"/>
            </a:lvl2pPr>
            <a:lvl3pPr marL="3291840" indent="0">
              <a:buNone/>
              <a:defRPr sz="4320"/>
            </a:lvl3pPr>
            <a:lvl4pPr marL="4937760" indent="0">
              <a:buNone/>
              <a:defRPr sz="3600"/>
            </a:lvl4pPr>
            <a:lvl5pPr marL="6583680" indent="0">
              <a:buNone/>
              <a:defRPr sz="3600"/>
            </a:lvl5pPr>
            <a:lvl6pPr marL="8229600" indent="0">
              <a:buNone/>
              <a:defRPr sz="3600"/>
            </a:lvl6pPr>
            <a:lvl7pPr marL="9875520" indent="0">
              <a:buNone/>
              <a:defRPr sz="3600"/>
            </a:lvl7pPr>
            <a:lvl8pPr marL="11521440" indent="0">
              <a:buNone/>
              <a:defRPr sz="3600"/>
            </a:lvl8pPr>
            <a:lvl9pPr marL="13167360" indent="0">
              <a:buNone/>
              <a:defRPr sz="3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E3701-3913-2248-B012-3EEC668E809F}" type="datetimeFigureOut">
              <a:rPr lang="en-US" smtClean="0"/>
              <a:t>10/4/21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B0A2CA-7247-894D-98EA-8443256AA3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8924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7428" y="2926080"/>
            <a:ext cx="10617041" cy="10241280"/>
          </a:xfrm>
        </p:spPr>
        <p:txBody>
          <a:bodyPr anchor="b"/>
          <a:lstStyle>
            <a:lvl1pPr>
              <a:defRPr sz="115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994608" y="6319530"/>
            <a:ext cx="16664940" cy="31191200"/>
          </a:xfrm>
        </p:spPr>
        <p:txBody>
          <a:bodyPr anchor="t"/>
          <a:lstStyle>
            <a:lvl1pPr marL="0" indent="0">
              <a:buNone/>
              <a:defRPr sz="11520"/>
            </a:lvl1pPr>
            <a:lvl2pPr marL="1645920" indent="0">
              <a:buNone/>
              <a:defRPr sz="10080"/>
            </a:lvl2pPr>
            <a:lvl3pPr marL="3291840" indent="0">
              <a:buNone/>
              <a:defRPr sz="8640"/>
            </a:lvl3pPr>
            <a:lvl4pPr marL="4937760" indent="0">
              <a:buNone/>
              <a:defRPr sz="7200"/>
            </a:lvl4pPr>
            <a:lvl5pPr marL="6583680" indent="0">
              <a:buNone/>
              <a:defRPr sz="7200"/>
            </a:lvl5pPr>
            <a:lvl6pPr marL="8229600" indent="0">
              <a:buNone/>
              <a:defRPr sz="7200"/>
            </a:lvl6pPr>
            <a:lvl7pPr marL="9875520" indent="0">
              <a:buNone/>
              <a:defRPr sz="7200"/>
            </a:lvl7pPr>
            <a:lvl8pPr marL="11521440" indent="0">
              <a:buNone/>
              <a:defRPr sz="7200"/>
            </a:lvl8pPr>
            <a:lvl9pPr marL="13167360" indent="0">
              <a:buNone/>
              <a:defRPr sz="7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67428" y="13167360"/>
            <a:ext cx="10617041" cy="24394163"/>
          </a:xfrm>
        </p:spPr>
        <p:txBody>
          <a:bodyPr/>
          <a:lstStyle>
            <a:lvl1pPr marL="0" indent="0">
              <a:buNone/>
              <a:defRPr sz="5760"/>
            </a:lvl1pPr>
            <a:lvl2pPr marL="1645920" indent="0">
              <a:buNone/>
              <a:defRPr sz="5040"/>
            </a:lvl2pPr>
            <a:lvl3pPr marL="3291840" indent="0">
              <a:buNone/>
              <a:defRPr sz="4320"/>
            </a:lvl3pPr>
            <a:lvl4pPr marL="4937760" indent="0">
              <a:buNone/>
              <a:defRPr sz="3600"/>
            </a:lvl4pPr>
            <a:lvl5pPr marL="6583680" indent="0">
              <a:buNone/>
              <a:defRPr sz="3600"/>
            </a:lvl5pPr>
            <a:lvl6pPr marL="8229600" indent="0">
              <a:buNone/>
              <a:defRPr sz="3600"/>
            </a:lvl6pPr>
            <a:lvl7pPr marL="9875520" indent="0">
              <a:buNone/>
              <a:defRPr sz="3600"/>
            </a:lvl7pPr>
            <a:lvl8pPr marL="11521440" indent="0">
              <a:buNone/>
              <a:defRPr sz="3600"/>
            </a:lvl8pPr>
            <a:lvl9pPr marL="13167360" indent="0">
              <a:buNone/>
              <a:defRPr sz="3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E3701-3913-2248-B012-3EEC668E809F}" type="datetimeFigureOut">
              <a:rPr lang="en-US" smtClean="0"/>
              <a:t>10/4/21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B0A2CA-7247-894D-98EA-8443256AA3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90685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63140" y="2336810"/>
            <a:ext cx="28392120" cy="84836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63140" y="11684000"/>
            <a:ext cx="28392120" cy="27848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263140" y="40680650"/>
            <a:ext cx="7406640" cy="2336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4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4E3701-3913-2248-B012-3EEC668E809F}" type="datetimeFigureOut">
              <a:rPr lang="en-US" smtClean="0"/>
              <a:t>10/4/21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04220" y="40680650"/>
            <a:ext cx="11109960" cy="2336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4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3248620" y="40680650"/>
            <a:ext cx="7406640" cy="2336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4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B0A2CA-7247-894D-98EA-8443256AA3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3229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3291840" rtl="0" eaLnBrk="1" latinLnBrk="0" hangingPunct="1">
        <a:lnSpc>
          <a:spcPct val="90000"/>
        </a:lnSpc>
        <a:spcBef>
          <a:spcPct val="0"/>
        </a:spcBef>
        <a:buNone/>
        <a:defRPr sz="158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822960" indent="-822960" algn="l" defTabSz="3291840" rtl="0" eaLnBrk="1" latinLnBrk="0" hangingPunct="1">
        <a:lnSpc>
          <a:spcPct val="90000"/>
        </a:lnSpc>
        <a:spcBef>
          <a:spcPts val="3600"/>
        </a:spcBef>
        <a:buFont typeface="Arial" panose="020B0604020202020204" pitchFamily="34" charset="0"/>
        <a:buChar char="•"/>
        <a:defRPr sz="10080" kern="1200">
          <a:solidFill>
            <a:schemeClr val="tx1"/>
          </a:solidFill>
          <a:latin typeface="+mn-lt"/>
          <a:ea typeface="+mn-ea"/>
          <a:cs typeface="+mn-cs"/>
        </a:defRPr>
      </a:lvl1pPr>
      <a:lvl2pPr marL="246888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2pPr>
      <a:lvl3pPr marL="411480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7200" kern="1200">
          <a:solidFill>
            <a:schemeClr val="tx1"/>
          </a:solidFill>
          <a:latin typeface="+mn-lt"/>
          <a:ea typeface="+mn-ea"/>
          <a:cs typeface="+mn-cs"/>
        </a:defRPr>
      </a:lvl3pPr>
      <a:lvl4pPr marL="576072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4pPr>
      <a:lvl5pPr marL="740664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5pPr>
      <a:lvl6pPr marL="905256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6pPr>
      <a:lvl7pPr marL="1069848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7pPr>
      <a:lvl8pPr marL="1234440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8pPr>
      <a:lvl9pPr marL="1399032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1pPr>
      <a:lvl2pPr marL="164592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2pPr>
      <a:lvl3pPr marL="329184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3pPr>
      <a:lvl4pPr marL="493776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4pPr>
      <a:lvl5pPr marL="658368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5pPr>
      <a:lvl6pPr marL="822960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6pPr>
      <a:lvl7pPr marL="987552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7pPr>
      <a:lvl8pPr marL="1152144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8pPr>
      <a:lvl9pPr marL="1316736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hyperlink" Target="https://github.com/CSSEGISandData/COVID-19" TargetMode="External"/><Relationship Id="rId18" Type="http://schemas.openxmlformats.org/officeDocument/2006/relationships/image" Target="../media/image11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hyperlink" Target="https://cokn.org/deliverables/7-covid19-kg/" TargetMode="External"/><Relationship Id="rId2" Type="http://schemas.openxmlformats.org/officeDocument/2006/relationships/image" Target="../media/image1.png"/><Relationship Id="rId16" Type="http://schemas.openxmlformats.org/officeDocument/2006/relationships/hyperlink" Target="https://github.com/idirlab/covid19data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hyperlink" Target="https://covidtracking.com/" TargetMode="External"/><Relationship Id="rId10" Type="http://schemas.openxmlformats.org/officeDocument/2006/relationships/image" Target="../media/image8.png"/><Relationship Id="rId4" Type="http://schemas.openxmlformats.org/officeDocument/2006/relationships/hyperlink" Target="http://idir.uta.edu/covid-19" TargetMode="External"/><Relationship Id="rId9" Type="http://schemas.openxmlformats.org/officeDocument/2006/relationships/image" Target="../media/image7.png"/><Relationship Id="rId14" Type="http://schemas.openxmlformats.org/officeDocument/2006/relationships/hyperlink" Target="https://github.com/nytimes/covid-19-data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866686" y="3880887"/>
            <a:ext cx="19067208" cy="15928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643" b="1" dirty="0">
              <a:solidFill>
                <a:schemeClr val="tx2">
                  <a:lumMod val="50000"/>
                </a:schemeClr>
              </a:solidFill>
              <a:latin typeface="Garamond" panose="02020404030301010803" pitchFamily="18" charset="0"/>
            </a:endParaRPr>
          </a:p>
          <a:p>
            <a:pPr algn="ctr"/>
            <a:r>
              <a:rPr lang="en-US" sz="3086" b="1" dirty="0">
                <a:solidFill>
                  <a:schemeClr val="tx2">
                    <a:lumMod val="50000"/>
                  </a:schemeClr>
                </a:solidFill>
                <a:latin typeface="Garamond" panose="02020404030301010803" pitchFamily="18" charset="0"/>
              </a:rPr>
              <a:t>Zhengyuan Zhu</a:t>
            </a:r>
            <a:r>
              <a:rPr lang="en-US" sz="3086" b="1" baseline="30000" dirty="0">
                <a:solidFill>
                  <a:schemeClr val="tx2">
                    <a:lumMod val="50000"/>
                  </a:schemeClr>
                </a:solidFill>
                <a:latin typeface="Garamond" panose="02020404030301010803" pitchFamily="18" charset="0"/>
              </a:rPr>
              <a:t>1</a:t>
            </a:r>
            <a:r>
              <a:rPr lang="en-US" sz="3086" b="1" dirty="0">
                <a:solidFill>
                  <a:schemeClr val="tx2">
                    <a:lumMod val="50000"/>
                  </a:schemeClr>
                </a:solidFill>
                <a:latin typeface="Garamond" panose="02020404030301010803" pitchFamily="18" charset="0"/>
              </a:rPr>
              <a:t>  Kevin Meng</a:t>
            </a:r>
            <a:r>
              <a:rPr lang="en-US" sz="3086" b="1" baseline="30000" dirty="0">
                <a:solidFill>
                  <a:schemeClr val="tx2">
                    <a:lumMod val="50000"/>
                  </a:schemeClr>
                </a:solidFill>
                <a:latin typeface="Garamond" panose="02020404030301010803" pitchFamily="18" charset="0"/>
              </a:rPr>
              <a:t>*</a:t>
            </a:r>
            <a:r>
              <a:rPr lang="en-US" sz="3086" b="1" dirty="0">
                <a:solidFill>
                  <a:schemeClr val="tx2">
                    <a:lumMod val="50000"/>
                  </a:schemeClr>
                </a:solidFill>
                <a:latin typeface="Garamond" panose="02020404030301010803" pitchFamily="18" charset="0"/>
              </a:rPr>
              <a:t>   Josue Caraballo</a:t>
            </a:r>
            <a:r>
              <a:rPr lang="en-US" sz="3086" b="1" baseline="30000" dirty="0">
                <a:solidFill>
                  <a:schemeClr val="tx2">
                    <a:lumMod val="50000"/>
                  </a:schemeClr>
                </a:solidFill>
                <a:latin typeface="Garamond" panose="02020404030301010803" pitchFamily="18" charset="0"/>
              </a:rPr>
              <a:t>1</a:t>
            </a:r>
            <a:r>
              <a:rPr lang="en-US" sz="3086" b="1" dirty="0">
                <a:solidFill>
                  <a:schemeClr val="tx2">
                    <a:lumMod val="50000"/>
                  </a:schemeClr>
                </a:solidFill>
                <a:latin typeface="Garamond" panose="02020404030301010803" pitchFamily="18" charset="0"/>
              </a:rPr>
              <a:t>   Israa Jaradat</a:t>
            </a:r>
            <a:r>
              <a:rPr lang="en-US" sz="3086" b="1" baseline="30000" dirty="0">
                <a:solidFill>
                  <a:schemeClr val="tx2">
                    <a:lumMod val="50000"/>
                  </a:schemeClr>
                </a:solidFill>
                <a:latin typeface="Garamond" panose="02020404030301010803" pitchFamily="18" charset="0"/>
              </a:rPr>
              <a:t>1</a:t>
            </a:r>
            <a:r>
              <a:rPr lang="zh-CN" altLang="en-US" sz="3086" b="1" baseline="30000" dirty="0">
                <a:solidFill>
                  <a:schemeClr val="tx2">
                    <a:lumMod val="50000"/>
                  </a:schemeClr>
                </a:solidFill>
                <a:latin typeface="Garamond" panose="02020404030301010803" pitchFamily="18" charset="0"/>
              </a:rPr>
              <a:t>    </a:t>
            </a:r>
            <a:r>
              <a:rPr lang="en-US" sz="3086" b="1" dirty="0">
                <a:solidFill>
                  <a:schemeClr val="tx2">
                    <a:lumMod val="50000"/>
                  </a:schemeClr>
                </a:solidFill>
                <a:latin typeface="Garamond" panose="02020404030301010803" pitchFamily="18" charset="0"/>
              </a:rPr>
              <a:t>Xiao Shi</a:t>
            </a:r>
            <a:r>
              <a:rPr lang="en-US" sz="3086" b="1" baseline="30000" dirty="0">
                <a:solidFill>
                  <a:schemeClr val="tx2">
                    <a:lumMod val="50000"/>
                  </a:schemeClr>
                </a:solidFill>
                <a:latin typeface="Garamond" panose="02020404030301010803" pitchFamily="18" charset="0"/>
              </a:rPr>
              <a:t>1</a:t>
            </a:r>
            <a:r>
              <a:rPr lang="en-US" sz="3086" b="1" dirty="0">
                <a:solidFill>
                  <a:schemeClr val="tx2">
                    <a:lumMod val="50000"/>
                  </a:schemeClr>
                </a:solidFill>
                <a:latin typeface="Garamond" panose="02020404030301010803" pitchFamily="18" charset="0"/>
              </a:rPr>
              <a:t>   Zeyu Zhang</a:t>
            </a:r>
            <a:r>
              <a:rPr lang="en-US" sz="3086" b="1" baseline="30000" dirty="0">
                <a:solidFill>
                  <a:schemeClr val="tx2">
                    <a:lumMod val="50000"/>
                  </a:schemeClr>
                </a:solidFill>
                <a:latin typeface="Garamond" panose="02020404030301010803" pitchFamily="18" charset="0"/>
              </a:rPr>
              <a:t>1</a:t>
            </a:r>
            <a:r>
              <a:rPr lang="zh-CN" altLang="en-US" sz="3086" b="1" baseline="30000" dirty="0">
                <a:solidFill>
                  <a:schemeClr val="tx2">
                    <a:lumMod val="50000"/>
                  </a:schemeClr>
                </a:solidFill>
                <a:latin typeface="Garamond" panose="02020404030301010803" pitchFamily="18" charset="0"/>
              </a:rPr>
              <a:t>    </a:t>
            </a:r>
            <a:r>
              <a:rPr lang="en-US" sz="3086" b="1" dirty="0">
                <a:solidFill>
                  <a:schemeClr val="tx2">
                    <a:lumMod val="50000"/>
                  </a:schemeClr>
                </a:solidFill>
                <a:latin typeface="Garamond" panose="02020404030301010803" pitchFamily="18" charset="0"/>
              </a:rPr>
              <a:t>Farahnaz Arkami</a:t>
            </a:r>
            <a:r>
              <a:rPr lang="en-US" sz="3086" b="1" baseline="30000" dirty="0">
                <a:solidFill>
                  <a:schemeClr val="tx2">
                    <a:lumMod val="50000"/>
                  </a:schemeClr>
                </a:solidFill>
                <a:latin typeface="Garamond" panose="02020404030301010803" pitchFamily="18" charset="0"/>
              </a:rPr>
              <a:t>1</a:t>
            </a:r>
            <a:r>
              <a:rPr lang="en-US" sz="3086" b="1" dirty="0">
                <a:solidFill>
                  <a:schemeClr val="tx2">
                    <a:lumMod val="50000"/>
                  </a:schemeClr>
                </a:solidFill>
                <a:latin typeface="Garamond" panose="02020404030301010803" pitchFamily="18" charset="0"/>
              </a:rPr>
              <a:t>   Haojin Liao</a:t>
            </a:r>
            <a:r>
              <a:rPr lang="en-US" sz="3086" b="1" baseline="30000" dirty="0">
                <a:solidFill>
                  <a:schemeClr val="tx2">
                    <a:lumMod val="50000"/>
                  </a:schemeClr>
                </a:solidFill>
                <a:latin typeface="Garamond" panose="02020404030301010803" pitchFamily="18" charset="0"/>
              </a:rPr>
              <a:t>1</a:t>
            </a:r>
            <a:r>
              <a:rPr lang="en-US" sz="3086" b="1" dirty="0">
                <a:solidFill>
                  <a:schemeClr val="tx2">
                    <a:lumMod val="50000"/>
                  </a:schemeClr>
                </a:solidFill>
                <a:latin typeface="Garamond" panose="02020404030301010803" pitchFamily="18" charset="0"/>
              </a:rPr>
              <a:t>   Fatma Arslan</a:t>
            </a:r>
            <a:r>
              <a:rPr lang="en-US" sz="3086" b="1" baseline="30000" dirty="0">
                <a:solidFill>
                  <a:schemeClr val="tx2">
                    <a:lumMod val="50000"/>
                  </a:schemeClr>
                </a:solidFill>
                <a:latin typeface="Garamond" panose="02020404030301010803" pitchFamily="18" charset="0"/>
              </a:rPr>
              <a:t>1</a:t>
            </a:r>
            <a:r>
              <a:rPr lang="zh-CN" altLang="en-US" sz="3086" b="1" baseline="30000" dirty="0">
                <a:solidFill>
                  <a:schemeClr val="tx2">
                    <a:lumMod val="50000"/>
                  </a:schemeClr>
                </a:solidFill>
                <a:latin typeface="Garamond" panose="02020404030301010803" pitchFamily="18" charset="0"/>
              </a:rPr>
              <a:t>    </a:t>
            </a:r>
            <a:r>
              <a:rPr lang="en-US" sz="3086" b="1" dirty="0">
                <a:solidFill>
                  <a:schemeClr val="tx2">
                    <a:lumMod val="50000"/>
                  </a:schemeClr>
                </a:solidFill>
                <a:latin typeface="Garamond" panose="02020404030301010803" pitchFamily="18" charset="0"/>
              </a:rPr>
              <a:t>Damian Jimenez</a:t>
            </a:r>
            <a:r>
              <a:rPr lang="en-US" sz="3086" b="1" baseline="30000" dirty="0">
                <a:solidFill>
                  <a:schemeClr val="tx2">
                    <a:lumMod val="50000"/>
                  </a:schemeClr>
                </a:solidFill>
                <a:latin typeface="Garamond" panose="02020404030301010803" pitchFamily="18" charset="0"/>
              </a:rPr>
              <a:t>1</a:t>
            </a:r>
            <a:r>
              <a:rPr lang="en-US" sz="3086" b="1" dirty="0">
                <a:solidFill>
                  <a:schemeClr val="tx2">
                    <a:lumMod val="50000"/>
                  </a:schemeClr>
                </a:solidFill>
                <a:latin typeface="Garamond" panose="02020404030301010803" pitchFamily="18" charset="0"/>
              </a:rPr>
              <a:t>   Mohammed Samiul Saeef</a:t>
            </a:r>
            <a:r>
              <a:rPr lang="en-US" sz="3086" b="1" baseline="30000" dirty="0">
                <a:solidFill>
                  <a:schemeClr val="tx2">
                    <a:lumMod val="50000"/>
                  </a:schemeClr>
                </a:solidFill>
                <a:latin typeface="Garamond" panose="02020404030301010803" pitchFamily="18" charset="0"/>
              </a:rPr>
              <a:t>1</a:t>
            </a:r>
            <a:r>
              <a:rPr lang="en-US" sz="3086" b="1" dirty="0">
                <a:solidFill>
                  <a:schemeClr val="tx2">
                    <a:lumMod val="50000"/>
                  </a:schemeClr>
                </a:solidFill>
                <a:latin typeface="Garamond" panose="02020404030301010803" pitchFamily="18" charset="0"/>
              </a:rPr>
              <a:t>   Paras Pathak</a:t>
            </a:r>
            <a:r>
              <a:rPr lang="en-US" sz="3086" b="1" baseline="30000" dirty="0">
                <a:solidFill>
                  <a:schemeClr val="tx2">
                    <a:lumMod val="50000"/>
                  </a:schemeClr>
                </a:solidFill>
                <a:latin typeface="Garamond" panose="02020404030301010803" pitchFamily="18" charset="0"/>
              </a:rPr>
              <a:t>1</a:t>
            </a:r>
            <a:r>
              <a:rPr lang="en-US" sz="3086" b="1" dirty="0">
                <a:solidFill>
                  <a:schemeClr val="tx2">
                    <a:lumMod val="50000"/>
                  </a:schemeClr>
                </a:solidFill>
                <a:latin typeface="Garamond" panose="02020404030301010803" pitchFamily="18" charset="0"/>
              </a:rPr>
              <a:t>   Chengkai Li</a:t>
            </a:r>
            <a:r>
              <a:rPr lang="en-US" sz="3086" b="1" baseline="30000" dirty="0">
                <a:solidFill>
                  <a:schemeClr val="tx2">
                    <a:lumMod val="50000"/>
                  </a:schemeClr>
                </a:solidFill>
                <a:latin typeface="Garamond" panose="02020404030301010803" pitchFamily="18" charset="0"/>
              </a:rPr>
              <a:t>1</a:t>
            </a:r>
          </a:p>
          <a:p>
            <a:pPr algn="ctr"/>
            <a:r>
              <a:rPr lang="en-US" sz="3086" baseline="30000" dirty="0">
                <a:solidFill>
                  <a:schemeClr val="tx2">
                    <a:lumMod val="50000"/>
                  </a:schemeClr>
                </a:solidFill>
                <a:latin typeface="Garamond" panose="02020404030301010803" pitchFamily="18" charset="0"/>
              </a:rPr>
              <a:t>1</a:t>
            </a:r>
            <a:r>
              <a:rPr lang="en-US" sz="3086" dirty="0">
                <a:solidFill>
                  <a:schemeClr val="tx2">
                    <a:lumMod val="50000"/>
                  </a:schemeClr>
                </a:solidFill>
                <a:latin typeface="Garamond" panose="02020404030301010803" pitchFamily="18" charset="0"/>
              </a:rPr>
              <a:t>University of Texas at Arlington</a:t>
            </a:r>
            <a:r>
              <a:rPr lang="zh-CN" altLang="en-US" sz="3086" dirty="0">
                <a:solidFill>
                  <a:schemeClr val="tx2">
                    <a:lumMod val="50000"/>
                  </a:schemeClr>
                </a:solidFill>
                <a:latin typeface="Garamond" panose="02020404030301010803" pitchFamily="18" charset="0"/>
              </a:rPr>
              <a:t>      </a:t>
            </a:r>
            <a:r>
              <a:rPr lang="en-US" altLang="zh-CN" sz="3086" baseline="30000" dirty="0">
                <a:solidFill>
                  <a:schemeClr val="tx2">
                    <a:lumMod val="50000"/>
                  </a:schemeClr>
                </a:solidFill>
                <a:latin typeface="Garamond" panose="02020404030301010803" pitchFamily="18" charset="0"/>
              </a:rPr>
              <a:t>2</a:t>
            </a:r>
            <a:r>
              <a:rPr lang="en-US" sz="3086" dirty="0">
                <a:solidFill>
                  <a:schemeClr val="tx2">
                    <a:lumMod val="50000"/>
                  </a:schemeClr>
                </a:solidFill>
                <a:latin typeface="Garamond" panose="02020404030301010803" pitchFamily="18" charset="0"/>
              </a:rPr>
              <a:t>Massachusetts Institute of Technology</a:t>
            </a:r>
          </a:p>
        </p:txBody>
      </p:sp>
      <p:pic>
        <p:nvPicPr>
          <p:cNvPr id="5" name="Picture 4" descr="C:\Users\naeemul\Pictures\UTA_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9832" y="2681108"/>
            <a:ext cx="4788395" cy="1524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838452" y="5817824"/>
            <a:ext cx="31154914" cy="89295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4400" b="1" dirty="0">
                <a:solidFill>
                  <a:srgbClr val="00558D"/>
                </a:solidFill>
                <a:latin typeface="Garamond" panose="02020404030301010803" pitchFamily="18" charset="0"/>
              </a:rPr>
              <a:t>The Quest to Mitigate the COVID-19 Misinfodemic</a:t>
            </a:r>
          </a:p>
        </p:txBody>
      </p:sp>
      <p:sp>
        <p:nvSpPr>
          <p:cNvPr id="8" name="Rectangle 7"/>
          <p:cNvSpPr/>
          <p:nvPr/>
        </p:nvSpPr>
        <p:spPr>
          <a:xfrm>
            <a:off x="838451" y="7077638"/>
            <a:ext cx="9500356" cy="6466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sz="3200" b="1" dirty="0">
                <a:solidFill>
                  <a:srgbClr val="ED0000"/>
                </a:solidFill>
                <a:latin typeface="Garamond" panose="02020404030301010803" pitchFamily="18" charset="0"/>
              </a:rPr>
              <a:t>Social media posts make false and misleading claims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47839" y="8011667"/>
            <a:ext cx="8942798" cy="29775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7420" indent="-367420">
              <a:lnSpc>
                <a:spcPct val="150000"/>
              </a:lnSpc>
              <a:buFont typeface="Wingdings" charset="2"/>
              <a:buChar char="§"/>
            </a:pPr>
            <a:r>
              <a:rPr lang="en-US" sz="3200" dirty="0">
                <a:latin typeface="Garamond" charset="0"/>
                <a:ea typeface="Garamond" charset="0"/>
                <a:cs typeface="Garamond" charset="0"/>
              </a:rPr>
              <a:t>How the virus is transmitted</a:t>
            </a:r>
          </a:p>
          <a:p>
            <a:pPr marL="367420" indent="-367420">
              <a:lnSpc>
                <a:spcPct val="150000"/>
              </a:lnSpc>
              <a:buFont typeface="Wingdings" charset="2"/>
              <a:buChar char="§"/>
            </a:pPr>
            <a:r>
              <a:rPr lang="en-US" sz="3200" dirty="0">
                <a:latin typeface="Garamond" charset="0"/>
                <a:ea typeface="Garamond" charset="0"/>
                <a:cs typeface="Garamond" charset="0"/>
              </a:rPr>
              <a:t>How authorities and people are responding to the pandemic</a:t>
            </a:r>
          </a:p>
          <a:p>
            <a:pPr marL="367420" indent="-367420">
              <a:lnSpc>
                <a:spcPct val="150000"/>
              </a:lnSpc>
              <a:buFont typeface="Wingdings" charset="2"/>
              <a:buChar char="§"/>
            </a:pPr>
            <a:r>
              <a:rPr lang="en-US" sz="3200" dirty="0">
                <a:latin typeface="Garamond" charset="0"/>
                <a:ea typeface="Garamond" charset="0"/>
                <a:cs typeface="Garamond" charset="0"/>
              </a:rPr>
              <a:t>COVID-19 symptoms, treatments, and so on</a:t>
            </a:r>
          </a:p>
        </p:txBody>
      </p:sp>
      <p:sp>
        <p:nvSpPr>
          <p:cNvPr id="13" name="Rectangle 12"/>
          <p:cNvSpPr/>
          <p:nvPr/>
        </p:nvSpPr>
        <p:spPr>
          <a:xfrm>
            <a:off x="838452" y="11712114"/>
            <a:ext cx="15620748" cy="95030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4400" b="1" dirty="0">
                <a:solidFill>
                  <a:srgbClr val="00558D"/>
                </a:solidFill>
                <a:latin typeface="Garamond" panose="02020404030301010803" pitchFamily="18" charset="0"/>
              </a:rPr>
              <a:t>Data Collection: Cases Counts, Tweets, COVID-19 Related Facts</a:t>
            </a:r>
          </a:p>
        </p:txBody>
      </p:sp>
      <p:sp>
        <p:nvSpPr>
          <p:cNvPr id="49" name="Rectangle 48"/>
          <p:cNvSpPr/>
          <p:nvPr/>
        </p:nvSpPr>
        <p:spPr>
          <a:xfrm>
            <a:off x="912536" y="28758450"/>
            <a:ext cx="15546664" cy="9585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4400" b="1" dirty="0">
                <a:solidFill>
                  <a:srgbClr val="00558D"/>
                </a:solidFill>
                <a:latin typeface="Garamond" panose="02020404030301010803" pitchFamily="18" charset="0"/>
              </a:rPr>
              <a:t>COVID-19 Dashboard GUI</a:t>
            </a:r>
          </a:p>
        </p:txBody>
      </p:sp>
      <p:pic>
        <p:nvPicPr>
          <p:cNvPr id="82" name="Picture 8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56393" y="2047712"/>
            <a:ext cx="3935707" cy="2213837"/>
          </a:xfrm>
          <a:prstGeom prst="rect">
            <a:avLst/>
          </a:prstGeom>
        </p:spPr>
      </p:pic>
      <p:sp>
        <p:nvSpPr>
          <p:cNvPr id="86" name="Rectangle 85"/>
          <p:cNvSpPr/>
          <p:nvPr/>
        </p:nvSpPr>
        <p:spPr>
          <a:xfrm>
            <a:off x="838451" y="1302722"/>
            <a:ext cx="31162210" cy="9585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6600" b="1" dirty="0">
                <a:solidFill>
                  <a:srgbClr val="00558D"/>
                </a:solidFill>
                <a:latin typeface="Garamond" panose="02020404030301010803" pitchFamily="18" charset="0"/>
              </a:rPr>
              <a:t>A Dashboard for Mitigating the COVID-19 Misinfodemic</a:t>
            </a:r>
            <a:endParaRPr lang="en-US" sz="6600" dirty="0">
              <a:solidFill>
                <a:schemeClr val="tx2">
                  <a:lumMod val="50000"/>
                </a:schemeClr>
              </a:solidFill>
              <a:latin typeface="Garamond" panose="02020404030301010803" pitchFamily="18" charset="0"/>
            </a:endParaRPr>
          </a:p>
        </p:txBody>
      </p:sp>
      <p:sp>
        <p:nvSpPr>
          <p:cNvPr id="71" name="Rectangle 70"/>
          <p:cNvSpPr/>
          <p:nvPr/>
        </p:nvSpPr>
        <p:spPr>
          <a:xfrm>
            <a:off x="16884446" y="17092641"/>
            <a:ext cx="15093591" cy="89293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4400" b="1" dirty="0">
                <a:solidFill>
                  <a:srgbClr val="00558D"/>
                </a:solidFill>
                <a:latin typeface="Garamond" panose="02020404030301010803" pitchFamily="18" charset="0"/>
              </a:rPr>
              <a:t>End-to-End Stance Detection System Architecture</a:t>
            </a:r>
          </a:p>
        </p:txBody>
      </p:sp>
      <p:sp>
        <p:nvSpPr>
          <p:cNvPr id="103" name="Text Placeholder 2"/>
          <p:cNvSpPr txBox="1">
            <a:spLocks/>
          </p:cNvSpPr>
          <p:nvPr/>
        </p:nvSpPr>
        <p:spPr>
          <a:xfrm>
            <a:off x="26940018" y="4981740"/>
            <a:ext cx="5369944" cy="709164"/>
          </a:xfrm>
          <a:prstGeom prst="rect">
            <a:avLst/>
          </a:prstGeom>
        </p:spPr>
        <p:txBody>
          <a:bodyPr vert="horz" lIns="268385" tIns="134193" rIns="268385" bIns="134193" rtlCol="0" anchor="ctr"/>
          <a:lstStyle>
            <a:defPPr>
              <a:defRPr lang="en-US"/>
            </a:defPPr>
            <a:lvl1pPr marL="0" algn="l" defTabSz="4174876" rtl="0" eaLnBrk="1" latinLnBrk="0" hangingPunct="1">
              <a:defRPr sz="5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087438" algn="l" defTabSz="4174876" rtl="0" eaLnBrk="1" latinLnBrk="0" hangingPunct="1"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174876" algn="l" defTabSz="4174876" rtl="0" eaLnBrk="1" latinLnBrk="0" hangingPunct="1"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262314" algn="l" defTabSz="4174876" rtl="0" eaLnBrk="1" latinLnBrk="0" hangingPunct="1"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349752" algn="l" defTabSz="4174876" rtl="0" eaLnBrk="1" latinLnBrk="0" hangingPunct="1"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437190" algn="l" defTabSz="4174876" rtl="0" eaLnBrk="1" latinLnBrk="0" hangingPunct="1"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524628" algn="l" defTabSz="4174876" rtl="0" eaLnBrk="1" latinLnBrk="0" hangingPunct="1"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4612066" algn="l" defTabSz="4174876" rtl="0" eaLnBrk="1" latinLnBrk="0" hangingPunct="1"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699504" algn="l" defTabSz="4174876" rtl="0" eaLnBrk="1" latinLnBrk="0" hangingPunct="1"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solidFill>
                  <a:srgbClr val="FF0000"/>
                </a:solidFill>
                <a:latin typeface="Garamond" panose="02020404030301010803" pitchFamily="18" charset="0"/>
              </a:rPr>
              <a:t>System: </a:t>
            </a:r>
            <a:r>
              <a:rPr lang="en-US" sz="3200" dirty="0">
                <a:solidFill>
                  <a:schemeClr val="tx1"/>
                </a:solidFill>
                <a:latin typeface="Garamond" panose="02020404030301010803" pitchFamily="18" charset="0"/>
                <a:hlinkClick r:id="rId4"/>
              </a:rPr>
              <a:t>idir.uta.edu/covid-19</a:t>
            </a:r>
            <a:endParaRPr lang="en-US" sz="3200" dirty="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pic>
        <p:nvPicPr>
          <p:cNvPr id="67" name="Picture 66">
            <a:extLst>
              <a:ext uri="{FF2B5EF4-FFF2-40B4-BE49-F238E27FC236}">
                <a16:creationId xmlns:a16="http://schemas.microsoft.com/office/drawing/2014/main" id="{EFA10D5A-39D7-E64B-B707-0028436C5D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37638" y="18213277"/>
            <a:ext cx="15932399" cy="5478982"/>
          </a:xfrm>
          <a:prstGeom prst="rect">
            <a:avLst/>
          </a:prstGeom>
        </p:spPr>
      </p:pic>
      <p:sp>
        <p:nvSpPr>
          <p:cNvPr id="93" name="Rectangle 92">
            <a:extLst>
              <a:ext uri="{FF2B5EF4-FFF2-40B4-BE49-F238E27FC236}">
                <a16:creationId xmlns:a16="http://schemas.microsoft.com/office/drawing/2014/main" id="{15EAF3FC-286B-E148-812A-1A85A472B817}"/>
              </a:ext>
            </a:extLst>
          </p:cNvPr>
          <p:cNvSpPr/>
          <p:nvPr/>
        </p:nvSpPr>
        <p:spPr>
          <a:xfrm>
            <a:off x="16943810" y="24028058"/>
            <a:ext cx="7200723" cy="82383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3857" b="1" dirty="0">
                <a:solidFill>
                  <a:srgbClr val="00558D"/>
                </a:solidFill>
                <a:latin typeface="Garamond" panose="02020404030301010803" pitchFamily="18" charset="0"/>
              </a:rPr>
              <a:t>Performance of Claim Matching 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5E7CCF0E-88FC-A849-B61A-EE8D4AD5EF54}"/>
              </a:ext>
            </a:extLst>
          </p:cNvPr>
          <p:cNvSpPr/>
          <p:nvPr/>
        </p:nvSpPr>
        <p:spPr>
          <a:xfrm>
            <a:off x="24585017" y="24028059"/>
            <a:ext cx="7740778" cy="84510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3857" b="1" dirty="0">
                <a:solidFill>
                  <a:srgbClr val="00558D"/>
                </a:solidFill>
                <a:latin typeface="Garamond" panose="02020404030301010803" pitchFamily="18" charset="0"/>
              </a:rPr>
              <a:t>Performance of Stance Detection 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1830332C-5223-DD45-BC05-814F03014F0E}"/>
              </a:ext>
            </a:extLst>
          </p:cNvPr>
          <p:cNvSpPr txBox="1"/>
          <p:nvPr/>
        </p:nvSpPr>
        <p:spPr>
          <a:xfrm>
            <a:off x="16907069" y="25024977"/>
            <a:ext cx="742343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7420" indent="-367420">
              <a:buFont typeface="Wingdings" panose="05000000000000000000" pitchFamily="2" charset="2"/>
              <a:buChar char="§"/>
            </a:pPr>
            <a:r>
              <a:rPr lang="en-US" sz="3200" dirty="0">
                <a:latin typeface="Garamond" panose="02020404030301010803" pitchFamily="18" charset="0"/>
              </a:rPr>
              <a:t>Given the catalog of COVID-19 related facts and the tweets, locate a set of tweets that discuss each fact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0B43AC4-9834-2D4D-808B-C1C5BB36A4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984820" y="26607622"/>
            <a:ext cx="7008104" cy="1538786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3B4FE065-A952-1747-A557-E23A4FEB55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406616" y="25724269"/>
            <a:ext cx="8007614" cy="2498524"/>
          </a:xfrm>
          <a:prstGeom prst="rect">
            <a:avLst/>
          </a:prstGeom>
        </p:spPr>
      </p:pic>
      <p:sp>
        <p:nvSpPr>
          <p:cNvPr id="79" name="Rectangle 78">
            <a:extLst>
              <a:ext uri="{FF2B5EF4-FFF2-40B4-BE49-F238E27FC236}">
                <a16:creationId xmlns:a16="http://schemas.microsoft.com/office/drawing/2014/main" id="{363202FE-454A-8647-B954-4BBAEF70C601}"/>
              </a:ext>
            </a:extLst>
          </p:cNvPr>
          <p:cNvSpPr/>
          <p:nvPr/>
        </p:nvSpPr>
        <p:spPr>
          <a:xfrm>
            <a:off x="947316" y="30345542"/>
            <a:ext cx="15511884" cy="11490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sz="3600" b="1" dirty="0">
                <a:solidFill>
                  <a:schemeClr val="tx1"/>
                </a:solidFill>
                <a:latin typeface="Garamond" panose="02020404030301010803" pitchFamily="18" charset="0"/>
              </a:rPr>
              <a:t>Components: 1) Geographic region selection panel.  2) Interactive map. 3) Timeline chart. 4) Panel of facts. 5) Government tweets. 6) Chatbot.</a:t>
            </a: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C5170AD6-CC54-B84B-8DDC-B4E6DF539A3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5972" y="32007532"/>
            <a:ext cx="15758621" cy="9327004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0B3F960D-7F5F-2642-AC00-6BDE2D777AE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691853" y="35172208"/>
            <a:ext cx="10290631" cy="7279246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7D9C7A47-61C4-884E-A983-9EE75A4889B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907069" y="30139737"/>
            <a:ext cx="7817896" cy="3344809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56CD57E0-6364-BC49-9677-C550CCE243D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5007213" y="30160337"/>
            <a:ext cx="7124375" cy="3631646"/>
          </a:xfrm>
          <a:prstGeom prst="rect">
            <a:avLst/>
          </a:prstGeom>
        </p:spPr>
      </p:pic>
      <p:sp>
        <p:nvSpPr>
          <p:cNvPr id="91" name="TextBox 90">
            <a:extLst>
              <a:ext uri="{FF2B5EF4-FFF2-40B4-BE49-F238E27FC236}">
                <a16:creationId xmlns:a16="http://schemas.microsoft.com/office/drawing/2014/main" id="{68DBF9B2-4767-F74A-8666-607E3F2427B4}"/>
              </a:ext>
            </a:extLst>
          </p:cNvPr>
          <p:cNvSpPr txBox="1"/>
          <p:nvPr/>
        </p:nvSpPr>
        <p:spPr>
          <a:xfrm>
            <a:off x="24564650" y="25037941"/>
            <a:ext cx="77407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7420" indent="-367420">
              <a:buFont typeface="Wingdings" panose="05000000000000000000" pitchFamily="2" charset="2"/>
              <a:buChar char="§"/>
            </a:pPr>
            <a:r>
              <a:rPr lang="en-US" sz="3200" dirty="0">
                <a:latin typeface="Garamond" panose="02020404030301010803" pitchFamily="18" charset="0"/>
              </a:rPr>
              <a:t>Detect tweets’ stance toward fact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E2912BE7-DF4F-5240-84A5-2DA886EB86AC}"/>
              </a:ext>
            </a:extLst>
          </p:cNvPr>
          <p:cNvSpPr/>
          <p:nvPr/>
        </p:nvSpPr>
        <p:spPr>
          <a:xfrm>
            <a:off x="16949598" y="28663091"/>
            <a:ext cx="15352113" cy="10050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4400" b="1" dirty="0">
                <a:solidFill>
                  <a:srgbClr val="00558D"/>
                </a:solidFill>
                <a:latin typeface="Garamond" panose="02020404030301010803" pitchFamily="18" charset="0"/>
              </a:rPr>
              <a:t>Case Study: COVID-19 Misinformation Analysis</a:t>
            </a:r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8E5B5A05-531A-7B44-9EF6-AADAC32E506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668065" y="22734362"/>
            <a:ext cx="11174987" cy="5682926"/>
          </a:xfrm>
          <a:prstGeom prst="rect">
            <a:avLst/>
          </a:prstGeom>
        </p:spPr>
      </p:pic>
      <p:sp>
        <p:nvSpPr>
          <p:cNvPr id="105" name="TextBox 104">
            <a:extLst>
              <a:ext uri="{FF2B5EF4-FFF2-40B4-BE49-F238E27FC236}">
                <a16:creationId xmlns:a16="http://schemas.microsoft.com/office/drawing/2014/main" id="{8D2C7F7B-9631-5D4D-996E-812D263E74C5}"/>
              </a:ext>
            </a:extLst>
          </p:cNvPr>
          <p:cNvSpPr txBox="1"/>
          <p:nvPr/>
        </p:nvSpPr>
        <p:spPr>
          <a:xfrm>
            <a:off x="16943810" y="33885221"/>
            <a:ext cx="778115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Garamond" panose="02020404030301010803" pitchFamily="18" charset="0"/>
              </a:rPr>
              <a:t>Correlation between the percentage of cases and the percentage of misinformation tweets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AFB56C73-D74C-344F-8D86-7F2DFBFBFE3E}"/>
              </a:ext>
            </a:extLst>
          </p:cNvPr>
          <p:cNvSpPr txBox="1"/>
          <p:nvPr/>
        </p:nvSpPr>
        <p:spPr>
          <a:xfrm>
            <a:off x="25023636" y="33911544"/>
            <a:ext cx="731176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Garamond" panose="02020404030301010803" pitchFamily="18" charset="0"/>
              </a:rPr>
              <a:t>Most frequent categories of misinformation tweets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4943B86E-0844-9C41-A03F-9398B1843905}"/>
              </a:ext>
            </a:extLst>
          </p:cNvPr>
          <p:cNvSpPr/>
          <p:nvPr/>
        </p:nvSpPr>
        <p:spPr>
          <a:xfrm>
            <a:off x="10400539" y="6965515"/>
            <a:ext cx="10354213" cy="7379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sz="3200" b="1" dirty="0">
                <a:solidFill>
                  <a:srgbClr val="ED0000"/>
                </a:solidFill>
                <a:latin typeface="Garamond" panose="02020404030301010803" pitchFamily="18" charset="0"/>
              </a:rPr>
              <a:t>Misinformation exacerbates the vicious impact of the virus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A2BD6E05-70CC-4A40-B60C-55AAAB5F6514}"/>
              </a:ext>
            </a:extLst>
          </p:cNvPr>
          <p:cNvSpPr txBox="1"/>
          <p:nvPr/>
        </p:nvSpPr>
        <p:spPr>
          <a:xfrm>
            <a:off x="10700312" y="8077269"/>
            <a:ext cx="9390191" cy="22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7420" indent="-367420">
              <a:lnSpc>
                <a:spcPct val="150000"/>
              </a:lnSpc>
              <a:buFont typeface="Wingdings" charset="2"/>
              <a:buChar char="§"/>
            </a:pPr>
            <a:r>
              <a:rPr lang="en-US" sz="3200" dirty="0">
                <a:latin typeface="Garamond" charset="0"/>
                <a:ea typeface="Garamond" charset="0"/>
                <a:cs typeface="Garamond" charset="0"/>
              </a:rPr>
              <a:t>Drown out credible information</a:t>
            </a:r>
          </a:p>
          <a:p>
            <a:pPr marL="367420" indent="-367420">
              <a:lnSpc>
                <a:spcPct val="150000"/>
              </a:lnSpc>
              <a:buFont typeface="Wingdings" charset="2"/>
              <a:buChar char="§"/>
            </a:pPr>
            <a:r>
              <a:rPr lang="en-US" sz="3200" dirty="0">
                <a:latin typeface="Garamond" charset="0"/>
                <a:ea typeface="Garamond" charset="0"/>
                <a:cs typeface="Garamond" charset="0"/>
              </a:rPr>
              <a:t>Interfere with measures to contain the outbreak</a:t>
            </a:r>
          </a:p>
          <a:p>
            <a:pPr marL="367420" indent="-367420">
              <a:lnSpc>
                <a:spcPct val="150000"/>
              </a:lnSpc>
              <a:buFont typeface="Wingdings" charset="2"/>
              <a:buChar char="§"/>
            </a:pPr>
            <a:r>
              <a:rPr lang="en-US" sz="3200" dirty="0">
                <a:latin typeface="Garamond" charset="0"/>
                <a:ea typeface="Garamond" charset="0"/>
                <a:cs typeface="Garamond" charset="0"/>
              </a:rPr>
              <a:t>Deplete resources and overloads the health care system</a:t>
            </a: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EABB655D-1811-CB44-A6B3-A255A257000D}"/>
              </a:ext>
            </a:extLst>
          </p:cNvPr>
          <p:cNvSpPr/>
          <p:nvPr/>
        </p:nvSpPr>
        <p:spPr>
          <a:xfrm>
            <a:off x="838451" y="12795409"/>
            <a:ext cx="8803862" cy="7294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sz="3086" b="1" dirty="0">
                <a:solidFill>
                  <a:schemeClr val="tx1"/>
                </a:solidFill>
                <a:latin typeface="Garamond" panose="02020404030301010803" pitchFamily="18" charset="0"/>
              </a:rPr>
              <a:t>Counts of confirmed cases, deaths, and recoveries</a:t>
            </a: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BB0611E2-07B5-D44C-8C2D-533ED2B5D0BB}"/>
              </a:ext>
            </a:extLst>
          </p:cNvPr>
          <p:cNvSpPr/>
          <p:nvPr/>
        </p:nvSpPr>
        <p:spPr>
          <a:xfrm>
            <a:off x="21162160" y="6992264"/>
            <a:ext cx="11596748" cy="9434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sz="3086" b="1" dirty="0">
                <a:solidFill>
                  <a:srgbClr val="ED0000"/>
                </a:solidFill>
                <a:latin typeface="Garamond" panose="02020404030301010803" pitchFamily="18" charset="0"/>
              </a:rPr>
              <a:t>Long-term goals: understand the surveillance of, impact of, and effective interventions against the COVID-19 misinfodemic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B8B76680-4DDC-1449-A16B-1E6AA5EA1278}"/>
              </a:ext>
            </a:extLst>
          </p:cNvPr>
          <p:cNvSpPr txBox="1"/>
          <p:nvPr/>
        </p:nvSpPr>
        <p:spPr>
          <a:xfrm>
            <a:off x="1132366" y="13482713"/>
            <a:ext cx="8137706" cy="19704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7420" indent="-367420">
              <a:lnSpc>
                <a:spcPct val="150000"/>
              </a:lnSpc>
              <a:buFont typeface="Wingdings" charset="2"/>
              <a:buChar char="§"/>
            </a:pPr>
            <a:r>
              <a:rPr lang="en-US" sz="2800" dirty="0">
                <a:latin typeface="Garamond" charset="0"/>
                <a:ea typeface="Garamond" charset="0"/>
                <a:cs typeface="Garamond" charset="0"/>
                <a:hlinkClick r:id="rId13"/>
              </a:rPr>
              <a:t>Johns Hopkins University</a:t>
            </a:r>
            <a:endParaRPr lang="en-US" sz="2800" dirty="0">
              <a:latin typeface="Garamond" charset="0"/>
              <a:ea typeface="Garamond" charset="0"/>
              <a:cs typeface="Garamond" charset="0"/>
            </a:endParaRPr>
          </a:p>
          <a:p>
            <a:pPr marL="367420" indent="-367420">
              <a:lnSpc>
                <a:spcPct val="150000"/>
              </a:lnSpc>
              <a:buFont typeface="Wingdings" charset="2"/>
              <a:buChar char="§"/>
            </a:pPr>
            <a:r>
              <a:rPr lang="en-US" sz="2800" dirty="0">
                <a:latin typeface="Garamond" charset="0"/>
                <a:ea typeface="Garamond" charset="0"/>
                <a:cs typeface="Garamond" charset="0"/>
                <a:hlinkClick r:id="rId14"/>
              </a:rPr>
              <a:t>The New York Times (NYT)</a:t>
            </a:r>
            <a:endParaRPr lang="en-US" sz="2800" dirty="0">
              <a:latin typeface="Garamond" charset="0"/>
              <a:ea typeface="Garamond" charset="0"/>
              <a:cs typeface="Garamond" charset="0"/>
            </a:endParaRPr>
          </a:p>
          <a:p>
            <a:pPr marL="367420" indent="-367420">
              <a:lnSpc>
                <a:spcPct val="150000"/>
              </a:lnSpc>
              <a:buFont typeface="Wingdings" charset="2"/>
              <a:buChar char="§"/>
            </a:pPr>
            <a:r>
              <a:rPr lang="en-US" sz="2800" dirty="0">
                <a:latin typeface="Garamond" charset="0"/>
                <a:ea typeface="Garamond" charset="0"/>
                <a:cs typeface="Garamond" charset="0"/>
                <a:hlinkClick r:id="rId15"/>
              </a:rPr>
              <a:t>The COVID Tracking Project</a:t>
            </a:r>
            <a:endParaRPr lang="en-US" sz="2800" dirty="0">
              <a:latin typeface="Garamond" charset="0"/>
              <a:ea typeface="Garamond" charset="0"/>
              <a:cs typeface="Garamond" charset="0"/>
            </a:endParaRP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278AE5B0-EA61-6245-A6D8-CEF6F00BE812}"/>
              </a:ext>
            </a:extLst>
          </p:cNvPr>
          <p:cNvSpPr/>
          <p:nvPr/>
        </p:nvSpPr>
        <p:spPr>
          <a:xfrm>
            <a:off x="9642313" y="12932443"/>
            <a:ext cx="7005014" cy="6661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sz="3086" b="1" dirty="0">
                <a:solidFill>
                  <a:schemeClr val="tx1"/>
                </a:solidFill>
                <a:latin typeface="Garamond" panose="02020404030301010803" pitchFamily="18" charset="0"/>
              </a:rPr>
              <a:t>Tweets from January 1</a:t>
            </a:r>
            <a:r>
              <a:rPr lang="en-US" sz="3086" b="1" baseline="30000" dirty="0">
                <a:solidFill>
                  <a:schemeClr val="tx1"/>
                </a:solidFill>
                <a:latin typeface="Garamond" panose="02020404030301010803" pitchFamily="18" charset="0"/>
              </a:rPr>
              <a:t>st</a:t>
            </a:r>
            <a:r>
              <a:rPr lang="zh-CN" altLang="en-US" sz="3086" b="1" dirty="0">
                <a:solidFill>
                  <a:schemeClr val="tx1"/>
                </a:solidFill>
                <a:latin typeface="Garamond" panose="02020404030301010803" pitchFamily="18" charset="0"/>
              </a:rPr>
              <a:t> </a:t>
            </a:r>
            <a:r>
              <a:rPr lang="en-US" sz="3086" b="1" dirty="0">
                <a:solidFill>
                  <a:schemeClr val="tx1"/>
                </a:solidFill>
                <a:latin typeface="Garamond" panose="02020404030301010803" pitchFamily="18" charset="0"/>
              </a:rPr>
              <a:t>to May</a:t>
            </a:r>
            <a:r>
              <a:rPr lang="zh-CN" altLang="en-US" sz="3086" b="1" dirty="0">
                <a:solidFill>
                  <a:schemeClr val="tx1"/>
                </a:solidFill>
                <a:latin typeface="Garamond" panose="02020404030301010803" pitchFamily="18" charset="0"/>
              </a:rPr>
              <a:t> </a:t>
            </a:r>
            <a:r>
              <a:rPr lang="en-US" sz="3086" b="1" dirty="0">
                <a:solidFill>
                  <a:schemeClr val="tx1"/>
                </a:solidFill>
                <a:latin typeface="Garamond" panose="02020404030301010803" pitchFamily="18" charset="0"/>
              </a:rPr>
              <a:t>16</a:t>
            </a:r>
            <a:r>
              <a:rPr lang="en-US" sz="3086" b="1" baseline="30000" dirty="0">
                <a:solidFill>
                  <a:schemeClr val="tx1"/>
                </a:solidFill>
                <a:latin typeface="Garamond" panose="02020404030301010803" pitchFamily="18" charset="0"/>
              </a:rPr>
              <a:t>th</a:t>
            </a:r>
            <a:r>
              <a:rPr lang="en-US" sz="3086" b="1" dirty="0">
                <a:solidFill>
                  <a:schemeClr val="tx1"/>
                </a:solidFill>
                <a:latin typeface="Garamond" panose="02020404030301010803" pitchFamily="18" charset="0"/>
              </a:rPr>
              <a:t>, 2020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CBCEAC34-8B9B-4B43-B80E-EBA31E7B3E4D}"/>
              </a:ext>
            </a:extLst>
          </p:cNvPr>
          <p:cNvSpPr txBox="1"/>
          <p:nvPr/>
        </p:nvSpPr>
        <p:spPr>
          <a:xfrm>
            <a:off x="9717609" y="13634978"/>
            <a:ext cx="6969797" cy="59322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7420" indent="-367420">
              <a:lnSpc>
                <a:spcPct val="150000"/>
              </a:lnSpc>
              <a:buFont typeface="Wingdings" charset="2"/>
              <a:buChar char="§"/>
            </a:pPr>
            <a:r>
              <a:rPr lang="en-US" sz="3200" dirty="0">
                <a:latin typeface="Garamond" charset="0"/>
                <a:ea typeface="Garamond" charset="0"/>
                <a:cs typeface="Garamond" charset="0"/>
              </a:rPr>
              <a:t>250 million COVID-19 related tweets</a:t>
            </a:r>
          </a:p>
          <a:p>
            <a:pPr marL="367420" indent="-367420">
              <a:lnSpc>
                <a:spcPct val="150000"/>
              </a:lnSpc>
              <a:buFont typeface="Wingdings" charset="2"/>
              <a:buChar char="§"/>
            </a:pPr>
            <a:r>
              <a:rPr lang="en-US" sz="3200" dirty="0">
                <a:latin typeface="Garamond" charset="0"/>
                <a:ea typeface="Garamond" charset="0"/>
                <a:cs typeface="Garamond" charset="0"/>
              </a:rPr>
              <a:t>Remove tweets that do not have location information, and display the tweets based on locations on the dashboard</a:t>
            </a:r>
          </a:p>
          <a:p>
            <a:pPr marL="367420" indent="-367420">
              <a:lnSpc>
                <a:spcPct val="150000"/>
              </a:lnSpc>
              <a:buFont typeface="Wingdings" charset="2"/>
              <a:buChar char="§"/>
            </a:pPr>
            <a:r>
              <a:rPr lang="en-US" sz="3200" dirty="0">
                <a:latin typeface="Garamond" charset="0"/>
                <a:ea typeface="Garamond" charset="0"/>
                <a:cs typeface="Garamond" charset="0"/>
              </a:rPr>
              <a:t>Resulting in 34.6 million remaining tweets</a:t>
            </a:r>
          </a:p>
          <a:p>
            <a:pPr marL="367420" indent="-367420">
              <a:lnSpc>
                <a:spcPct val="150000"/>
              </a:lnSpc>
              <a:buFont typeface="Wingdings" charset="2"/>
              <a:buChar char="§"/>
            </a:pPr>
            <a:endParaRPr lang="en-US" sz="3200" dirty="0">
              <a:latin typeface="Garamond" charset="0"/>
              <a:ea typeface="Garamond" charset="0"/>
              <a:cs typeface="Garamond" charset="0"/>
            </a:endParaRP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1C81274A-8D62-D242-8BD3-FB20072DDE78}"/>
              </a:ext>
            </a:extLst>
          </p:cNvPr>
          <p:cNvSpPr/>
          <p:nvPr/>
        </p:nvSpPr>
        <p:spPr>
          <a:xfrm>
            <a:off x="920814" y="15655561"/>
            <a:ext cx="8976674" cy="9585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sz="3200" b="1" dirty="0">
                <a:solidFill>
                  <a:schemeClr val="tx1"/>
                </a:solidFill>
                <a:latin typeface="Garamond" panose="02020404030301010803" pitchFamily="18" charset="0"/>
              </a:rPr>
              <a:t>A catalog and a taxonomy of COVID-19 related facts.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27153FBC-9A3F-1C4E-A521-F7844053FA72}"/>
              </a:ext>
            </a:extLst>
          </p:cNvPr>
          <p:cNvSpPr txBox="1"/>
          <p:nvPr/>
        </p:nvSpPr>
        <p:spPr>
          <a:xfrm>
            <a:off x="1074559" y="16583016"/>
            <a:ext cx="8736872" cy="59322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7420" indent="-367420">
              <a:lnSpc>
                <a:spcPct val="150000"/>
              </a:lnSpc>
              <a:buFont typeface="Wingdings" charset="2"/>
              <a:buChar char="§"/>
            </a:pPr>
            <a:r>
              <a:rPr lang="en-US" sz="3200" dirty="0">
                <a:latin typeface="Garamond" charset="0"/>
                <a:ea typeface="Garamond" charset="0"/>
                <a:cs typeface="Garamond" charset="0"/>
              </a:rPr>
              <a:t>9,512 entries from 21 credible website</a:t>
            </a:r>
          </a:p>
          <a:p>
            <a:pPr marL="367420" indent="-367420">
              <a:lnSpc>
                <a:spcPct val="150000"/>
              </a:lnSpc>
              <a:buFont typeface="Wingdings" charset="2"/>
              <a:buChar char="§"/>
            </a:pPr>
            <a:r>
              <a:rPr lang="en-US" sz="3200" dirty="0">
                <a:latin typeface="Garamond" charset="0"/>
                <a:ea typeface="Garamond" charset="0"/>
                <a:cs typeface="Garamond" charset="0"/>
              </a:rPr>
              <a:t>Statements from authoritative organizations</a:t>
            </a:r>
          </a:p>
          <a:p>
            <a:pPr marL="367420" indent="-367420">
              <a:lnSpc>
                <a:spcPct val="150000"/>
              </a:lnSpc>
              <a:buFont typeface="Wingdings" charset="2"/>
              <a:buChar char="§"/>
            </a:pPr>
            <a:r>
              <a:rPr lang="en-US" sz="3200" dirty="0">
                <a:latin typeface="Garamond" charset="0"/>
                <a:ea typeface="Garamond" charset="0"/>
                <a:cs typeface="Garamond" charset="0"/>
              </a:rPr>
              <a:t>Verdicts, debunks, and explanations of factual claims (of which the truthfulness varies) from fact checking websites</a:t>
            </a:r>
          </a:p>
          <a:p>
            <a:pPr marL="367420" indent="-367420">
              <a:lnSpc>
                <a:spcPct val="150000"/>
              </a:lnSpc>
              <a:buFont typeface="Wingdings" charset="2"/>
              <a:buChar char="§"/>
            </a:pPr>
            <a:r>
              <a:rPr lang="en-US" sz="3200" dirty="0">
                <a:latin typeface="Garamond" charset="0"/>
                <a:ea typeface="Garamond" charset="0"/>
                <a:cs typeface="Garamond" charset="0"/>
              </a:rPr>
              <a:t>FAQs both from credible sources (e.g., FDA, NYT)</a:t>
            </a:r>
          </a:p>
          <a:p>
            <a:pPr marL="367420" indent="-367420">
              <a:lnSpc>
                <a:spcPct val="150000"/>
              </a:lnSpc>
              <a:buFont typeface="Wingdings" charset="2"/>
              <a:buChar char="§"/>
            </a:pPr>
            <a:r>
              <a:rPr lang="en-US" sz="3200" dirty="0">
                <a:latin typeface="Garamond" charset="0"/>
                <a:ea typeface="Garamond" charset="0"/>
                <a:cs typeface="Garamond" charset="0"/>
              </a:rPr>
              <a:t>All collected data are available at: </a:t>
            </a:r>
            <a:r>
              <a:rPr lang="en-US" sz="3200" dirty="0">
                <a:latin typeface="Garamond" charset="0"/>
                <a:ea typeface="Garamond" charset="0"/>
                <a:cs typeface="Garamond" charset="0"/>
                <a:hlinkClick r:id="rId16"/>
              </a:rPr>
              <a:t>https://github.com/idirlab/covid19data</a:t>
            </a:r>
            <a:endParaRPr lang="en-US" sz="3200" dirty="0">
              <a:latin typeface="Garamond" charset="0"/>
              <a:ea typeface="Garamond" charset="0"/>
              <a:cs typeface="Garamond" charset="0"/>
            </a:endParaRP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2B601309-9A8F-6447-B86E-E93755448B17}"/>
              </a:ext>
            </a:extLst>
          </p:cNvPr>
          <p:cNvSpPr/>
          <p:nvPr/>
        </p:nvSpPr>
        <p:spPr>
          <a:xfrm>
            <a:off x="9811431" y="19293099"/>
            <a:ext cx="6469333" cy="4613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sz="3200" b="1" dirty="0">
                <a:solidFill>
                  <a:schemeClr val="tx1"/>
                </a:solidFill>
                <a:latin typeface="Garamond" panose="02020404030301010803" pitchFamily="18" charset="0"/>
              </a:rPr>
              <a:t>Catalog entries in RDF</a:t>
            </a: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3257B6A2-9448-1A45-ABFE-10C888F65285}"/>
              </a:ext>
            </a:extLst>
          </p:cNvPr>
          <p:cNvSpPr/>
          <p:nvPr/>
        </p:nvSpPr>
        <p:spPr>
          <a:xfrm>
            <a:off x="11994198" y="18003507"/>
            <a:ext cx="8126876" cy="6466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endParaRPr lang="en-US" sz="3086" b="1" dirty="0">
              <a:solidFill>
                <a:srgbClr val="FF0000"/>
              </a:solidFill>
              <a:latin typeface="Garamond" panose="02020404030301010803" pitchFamily="18" charset="0"/>
            </a:endParaRPr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5C976571-5CF6-1A49-BE29-18BBBBE3E0F6}"/>
              </a:ext>
            </a:extLst>
          </p:cNvPr>
          <p:cNvSpPr/>
          <p:nvPr/>
        </p:nvSpPr>
        <p:spPr>
          <a:xfrm>
            <a:off x="16973610" y="11740689"/>
            <a:ext cx="15241077" cy="95030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fontAlgn="t"/>
            <a:r>
              <a:rPr lang="en-US" sz="4400" b="1" dirty="0">
                <a:solidFill>
                  <a:srgbClr val="00558D"/>
                </a:solidFill>
                <a:latin typeface="Garamond" panose="02020404030301010803" pitchFamily="18" charset="0"/>
              </a:rPr>
              <a:t>Matching Tweets with Facts and Stance Detection 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F04F7428-CF52-5F46-B621-E970CCE65FE9}"/>
              </a:ext>
            </a:extLst>
          </p:cNvPr>
          <p:cNvSpPr txBox="1"/>
          <p:nvPr/>
        </p:nvSpPr>
        <p:spPr>
          <a:xfrm>
            <a:off x="9873787" y="19766421"/>
            <a:ext cx="6883510" cy="19704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7420" indent="-367420">
              <a:lnSpc>
                <a:spcPct val="150000"/>
              </a:lnSpc>
              <a:buFont typeface="Wingdings" charset="2"/>
              <a:buChar char="§"/>
            </a:pPr>
            <a:r>
              <a:rPr lang="en-US" sz="2800" dirty="0">
                <a:latin typeface="Garamond" charset="0"/>
                <a:ea typeface="Garamond" charset="0"/>
                <a:cs typeface="Garamond" charset="0"/>
              </a:rPr>
              <a:t>Dataset: </a:t>
            </a:r>
            <a:r>
              <a:rPr lang="en-US" sz="2800" dirty="0">
                <a:latin typeface="Garamond" charset="0"/>
                <a:ea typeface="Garamond" charset="0"/>
                <a:cs typeface="Garamond" charset="0"/>
                <a:hlinkClick r:id="rId17"/>
              </a:rPr>
              <a:t>https://cokn.org/deliverables/7-covid19-kg/</a:t>
            </a:r>
            <a:endParaRPr lang="en-US" sz="2800" dirty="0">
              <a:latin typeface="Garamond" charset="0"/>
              <a:ea typeface="Garamond" charset="0"/>
              <a:cs typeface="Garamond" charset="0"/>
            </a:endParaRPr>
          </a:p>
          <a:p>
            <a:pPr marL="367420" indent="-367420">
              <a:lnSpc>
                <a:spcPct val="150000"/>
              </a:lnSpc>
              <a:buFont typeface="Wingdings" charset="2"/>
              <a:buChar char="§"/>
            </a:pPr>
            <a:endParaRPr lang="en-US" sz="2800" dirty="0">
              <a:latin typeface="Garamond" charset="0"/>
              <a:ea typeface="Garamond" charset="0"/>
              <a:cs typeface="Garamond" charset="0"/>
            </a:endParaRPr>
          </a:p>
        </p:txBody>
      </p:sp>
      <p:pic>
        <p:nvPicPr>
          <p:cNvPr id="64" name="Picture 63">
            <a:extLst>
              <a:ext uri="{FF2B5EF4-FFF2-40B4-BE49-F238E27FC236}">
                <a16:creationId xmlns:a16="http://schemas.microsoft.com/office/drawing/2014/main" id="{16D8E84D-2935-624E-A015-EC78D239082E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7077794" y="12995100"/>
            <a:ext cx="15057102" cy="3717980"/>
          </a:xfrm>
          <a:prstGeom prst="rect">
            <a:avLst/>
          </a:pr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F76A410D-3F48-944E-AAEA-269091A3A084}"/>
              </a:ext>
            </a:extLst>
          </p:cNvPr>
          <p:cNvSpPr/>
          <p:nvPr/>
        </p:nvSpPr>
        <p:spPr>
          <a:xfrm>
            <a:off x="9409928" y="2614889"/>
            <a:ext cx="13644034" cy="11403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3472" b="1" dirty="0">
                <a:solidFill>
                  <a:srgbClr val="00558D"/>
                </a:solidFill>
                <a:latin typeface="Garamond" panose="02020404030301010803" pitchFamily="18" charset="0"/>
              </a:rPr>
              <a:t>Build and Broaden: Conference on Social Connections to Promote Individual and Community Resilience in Post-COVID-19 Society</a:t>
            </a:r>
            <a:endParaRPr lang="en-US" sz="3472" dirty="0">
              <a:solidFill>
                <a:schemeClr val="tx2">
                  <a:lumMod val="50000"/>
                </a:schemeClr>
              </a:solidFill>
              <a:latin typeface="Garamond" panose="02020404030301010803" pitchFamily="18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6D86494-D508-CC45-ACC3-BF1A5169CE3C}"/>
              </a:ext>
            </a:extLst>
          </p:cNvPr>
          <p:cNvSpPr txBox="1"/>
          <p:nvPr/>
        </p:nvSpPr>
        <p:spPr>
          <a:xfrm>
            <a:off x="21169354" y="7935332"/>
            <a:ext cx="11132358" cy="37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7420" indent="-367420">
              <a:lnSpc>
                <a:spcPct val="150000"/>
              </a:lnSpc>
              <a:buFont typeface="Wingdings" charset="2"/>
              <a:buChar char="§"/>
            </a:pPr>
            <a:r>
              <a:rPr lang="en-US" sz="3200" dirty="0">
                <a:latin typeface="Garamond" charset="0"/>
                <a:ea typeface="Garamond" charset="0"/>
                <a:cs typeface="Garamond" charset="0"/>
              </a:rPr>
              <a:t>For surveillance, we seek to discover the patterns by which different types of COVID-19 misinformation spread</a:t>
            </a:r>
          </a:p>
          <a:p>
            <a:pPr marL="367420" indent="-367420">
              <a:lnSpc>
                <a:spcPct val="150000"/>
              </a:lnSpc>
              <a:buFont typeface="Wingdings" charset="2"/>
              <a:buChar char="§"/>
            </a:pPr>
            <a:r>
              <a:rPr lang="en-US" sz="3200" dirty="0">
                <a:latin typeface="Garamond" charset="0"/>
                <a:ea typeface="Garamond" charset="0"/>
                <a:cs typeface="Garamond" charset="0"/>
              </a:rPr>
              <a:t>To understand the impact of misinformation, we aim to compare the spreading of the SARS-CoV-2 virus and misinformation and derive their correlations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AC0E2B9-8FF7-0543-A925-FD3704857567}"/>
              </a:ext>
            </a:extLst>
          </p:cNvPr>
          <p:cNvSpPr/>
          <p:nvPr/>
        </p:nvSpPr>
        <p:spPr>
          <a:xfrm>
            <a:off x="27191459" y="3531387"/>
            <a:ext cx="4925933" cy="14310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3200" b="1" dirty="0">
                <a:solidFill>
                  <a:schemeClr val="accent2"/>
                </a:solidFill>
              </a:rPr>
              <a:t>Innovative Data Intelligence Research Laboratory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811BF086-5D99-A74F-B03C-12F575691E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7701" y="41770806"/>
            <a:ext cx="9500356" cy="665272"/>
          </a:xfrm>
        </p:spPr>
        <p:txBody>
          <a:bodyPr/>
          <a:lstStyle/>
          <a:p>
            <a:r>
              <a:rPr lang="en-US" sz="2800" dirty="0"/>
              <a:t>* The work was completed while Kevin Meng was a UTA affiliate.</a:t>
            </a:r>
          </a:p>
        </p:txBody>
      </p:sp>
    </p:spTree>
    <p:extLst>
      <p:ext uri="{BB962C8B-B14F-4D97-AF65-F5344CB8AC3E}">
        <p14:creationId xmlns:p14="http://schemas.microsoft.com/office/powerpoint/2010/main" val="16844356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5973</TotalTime>
  <Words>476</Words>
  <Application>Microsoft Macintosh PowerPoint</Application>
  <PresentationFormat>Custom</PresentationFormat>
  <Paragraphs>48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Arial</vt:lpstr>
      <vt:lpstr>Calibri</vt:lpstr>
      <vt:lpstr>Calibri Light</vt:lpstr>
      <vt:lpstr>Garamond</vt:lpstr>
      <vt:lpstr>Wingdings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Arslan, Fatma</dc:creator>
  <cp:lastModifiedBy>Zhu, Zhengyuan</cp:lastModifiedBy>
  <cp:revision>78</cp:revision>
  <cp:lastPrinted>2021-04-07T01:50:21Z</cp:lastPrinted>
  <dcterms:created xsi:type="dcterms:W3CDTF">2017-08-12T22:08:00Z</dcterms:created>
  <dcterms:modified xsi:type="dcterms:W3CDTF">2021-10-04T22:32:03Z</dcterms:modified>
</cp:coreProperties>
</file>